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3"/>
  </p:notesMasterIdLst>
  <p:sldIdLst>
    <p:sldId id="495" r:id="rId2"/>
    <p:sldId id="1394" r:id="rId3"/>
    <p:sldId id="1397" r:id="rId4"/>
    <p:sldId id="1396" r:id="rId5"/>
    <p:sldId id="1402" r:id="rId6"/>
    <p:sldId id="1403" r:id="rId7"/>
    <p:sldId id="1407" r:id="rId8"/>
    <p:sldId id="1401" r:id="rId9"/>
    <p:sldId id="1406" r:id="rId10"/>
    <p:sldId id="1392" r:id="rId11"/>
    <p:sldId id="139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124"/>
    <a:srgbClr val="FFF983"/>
    <a:srgbClr val="F6FF7D"/>
    <a:srgbClr val="FFFE35"/>
    <a:srgbClr val="80F969"/>
    <a:srgbClr val="990014"/>
    <a:srgbClr val="F031E3"/>
    <a:srgbClr val="5E05E1"/>
    <a:srgbClr val="9E1435"/>
    <a:srgbClr val="C72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9" autoAdjust="0"/>
    <p:restoredTop sz="80775" autoAdjust="0"/>
  </p:normalViewPr>
  <p:slideViewPr>
    <p:cSldViewPr snapToGrid="0" snapToObjects="1" showGuides="1">
      <p:cViewPr varScale="1">
        <p:scale>
          <a:sx n="131" d="100"/>
          <a:sy n="131" d="100"/>
        </p:scale>
        <p:origin x="952" y="176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describe three different approaches for integrating the data, concatenation-based, transformation-based and model-based.</a:t>
            </a:r>
          </a:p>
          <a:p>
            <a:r>
              <a:rPr lang="en-US" dirty="0"/>
              <a:t>For each of these models the Blue, orange and purple boxes denote different data types.</a:t>
            </a:r>
          </a:p>
          <a:p>
            <a:endParaRPr lang="en-US" dirty="0"/>
          </a:p>
          <a:p>
            <a:r>
              <a:rPr lang="en-US" dirty="0"/>
              <a:t>For Concatenation-based, they just concatenate all variables from the different platforms to predict phenotype. All features are treated similarly, and the problem is very high-dimensional.</a:t>
            </a:r>
          </a:p>
          <a:p>
            <a:endParaRPr lang="en-US" dirty="0"/>
          </a:p>
          <a:p>
            <a:r>
              <a:rPr lang="en-US" dirty="0"/>
              <a:t>In the transformation-based approach,</a:t>
            </a:r>
            <a:r>
              <a:rPr lang="en-US" baseline="0" dirty="0"/>
              <a:t> might use perform dimension reduction for individual data types before combining across data types.  E.g., MCIA</a:t>
            </a:r>
          </a:p>
          <a:p>
            <a:r>
              <a:rPr lang="en-US" baseline="0" dirty="0"/>
              <a:t>Model-based builds models from single data types before building a model from models. Consensus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23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moCluster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the centering and scaling of features in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set, the integrative analysis of multiple data sets requires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 on data set level because the one with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(columns) often has more overall variance.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study, we solved this issue by weighting each data matrix by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 of its first eigenvalue, allowing different matrices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 comparable variance to the first (few) JLV(s). After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moCluster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the centering and scaling of features in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set, the integrative analysis of multiple data sets requires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 on data set level because the one with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(columns) often has more overall variance.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study, we solved this issue by weighting each data matrix by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 of its first eigenvalue, allowing different matrices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 comparable variance to the first (few) JLV(s).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83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1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4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CC50A2-E7B8-AC42-AC77-F34BAEBD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F35D2-9DD9-474A-A857-1D22EE5DA38C}" type="datetime1">
              <a:rPr lang="en-US" altLang="en-US"/>
              <a:pPr>
                <a:defRPr/>
              </a:pPr>
              <a:t>1/15/23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0EAA2F-4E62-E043-92D8-C3522EC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95E71B-1AD4-D84A-9731-2E544A73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9A8C6-9F53-ED4E-A0BB-7A5DA8039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16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31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January 18-20,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2E11A-57D6-5FB3-65B0-72C76C83DB6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7" r:id="rId3"/>
    <p:sldLayoutId id="2147483658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Advanced Clustering</a:t>
            </a:r>
          </a:p>
        </p:txBody>
      </p:sp>
      <p:pic>
        <p:nvPicPr>
          <p:cNvPr id="4" name="Picture 8" descr="Kimberly Siegmund">
            <a:extLst>
              <a:ext uri="{FF2B5EF4-FFF2-40B4-BE49-F238E27FC236}">
                <a16:creationId xmlns:a16="http://schemas.microsoft.com/office/drawing/2014/main" id="{56411787-F7CF-D84E-BFE9-A7393A19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1" y="2986971"/>
            <a:ext cx="1202073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C1371D-F8CB-3447-AA2A-336F4E6AF600}"/>
              </a:ext>
            </a:extLst>
          </p:cNvPr>
          <p:cNvSpPr/>
          <p:nvPr/>
        </p:nvSpPr>
        <p:spPr>
          <a:xfrm>
            <a:off x="6560059" y="4037063"/>
            <a:ext cx="1971502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 err="1">
                <a:latin typeface="Calibri Light"/>
                <a:cs typeface="Calibri Light"/>
              </a:rPr>
              <a:t>Yinqi</a:t>
            </a:r>
            <a:r>
              <a:rPr lang="en-US" sz="1600" dirty="0">
                <a:latin typeface="Calibri Light"/>
                <a:cs typeface="Calibri Light"/>
              </a:rPr>
              <a:t> Zhao</a:t>
            </a: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Workshop Guide, USC</a:t>
            </a:r>
          </a:p>
        </p:txBody>
      </p:sp>
      <p:pic>
        <p:nvPicPr>
          <p:cNvPr id="7" name="Picture 6" descr="Yinqi Zhao">
            <a:extLst>
              <a:ext uri="{FF2B5EF4-FFF2-40B4-BE49-F238E27FC236}">
                <a16:creationId xmlns:a16="http://schemas.microsoft.com/office/drawing/2014/main" id="{44AC5B4E-8AF9-E042-9083-63B11E03C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68" y="2986971"/>
            <a:ext cx="1200150" cy="120015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6EB8D5-707C-4342-B802-67FF2037375C}"/>
              </a:ext>
            </a:extLst>
          </p:cNvPr>
          <p:cNvSpPr/>
          <p:nvPr/>
        </p:nvSpPr>
        <p:spPr>
          <a:xfrm>
            <a:off x="996449" y="4073626"/>
            <a:ext cx="1774845" cy="564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Kimberly </a:t>
            </a:r>
            <a:r>
              <a:rPr lang="en-US" sz="1600" dirty="0" err="1">
                <a:latin typeface="Calibri Light"/>
                <a:cs typeface="Calibri Light"/>
              </a:rPr>
              <a:t>Siegmund</a:t>
            </a:r>
            <a:endParaRPr lang="en-US" sz="1600" dirty="0">
              <a:solidFill>
                <a:srgbClr val="4BACC6"/>
              </a:solidFill>
              <a:latin typeface="Calibri Light"/>
              <a:cs typeface="Calibri Light"/>
            </a:endParaRP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</p:spTree>
    <p:extLst>
      <p:ext uri="{BB962C8B-B14F-4D97-AF65-F5344CB8AC3E}">
        <p14:creationId xmlns:p14="http://schemas.microsoft.com/office/powerpoint/2010/main" val="244980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B0F6-4E8C-6340-A482-4FD07DC7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There is no single best analysis for all datasets</a:t>
            </a:r>
          </a:p>
          <a:p>
            <a:endParaRPr lang="en-US" dirty="0"/>
          </a:p>
          <a:p>
            <a:r>
              <a:rPr lang="en-US" dirty="0"/>
              <a:t>Explore different methods</a:t>
            </a:r>
          </a:p>
          <a:p>
            <a:endParaRPr lang="en-US" dirty="0"/>
          </a:p>
          <a:p>
            <a:r>
              <a:rPr lang="en-US" dirty="0"/>
              <a:t>Validate and interpret your results</a:t>
            </a:r>
          </a:p>
          <a:p>
            <a:endParaRPr lang="en-US" dirty="0"/>
          </a:p>
        </p:txBody>
      </p:sp>
      <p:pic>
        <p:nvPicPr>
          <p:cNvPr id="4" name="Picture 3" descr="A statue of a person&#10;&#10;Description automatically generated">
            <a:extLst>
              <a:ext uri="{FF2B5EF4-FFF2-40B4-BE49-F238E27FC236}">
                <a16:creationId xmlns:a16="http://schemas.microsoft.com/office/drawing/2014/main" id="{4FB5C073-72B8-434D-899F-3846FADD1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r="9295" b="1"/>
          <a:stretch/>
        </p:blipFill>
        <p:spPr>
          <a:xfrm>
            <a:off x="4648200" y="1200151"/>
            <a:ext cx="4038600" cy="3394472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96C855-DD3B-9540-D4C2-ECB99979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14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1106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372717" y="783722"/>
            <a:ext cx="8398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LIHC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concatenated data		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CPCA									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RGCCA					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MCIA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Gene Expression 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DNA methylation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miRNA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jDR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vs DR									</a:t>
            </a: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03690E2-09BB-3FFB-6529-280F5A98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34" y="783722"/>
            <a:ext cx="4492487" cy="2757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71AA8-8055-3165-1029-CB9398C0E62F}"/>
              </a:ext>
            </a:extLst>
          </p:cNvPr>
          <p:cNvSpPr txBox="1"/>
          <p:nvPr/>
        </p:nvSpPr>
        <p:spPr>
          <a:xfrm>
            <a:off x="1143000" y="3706770"/>
            <a:ext cx="737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Things to explore:    The effect of variable selection</a:t>
            </a:r>
          </a:p>
          <a:p>
            <a:r>
              <a:rPr lang="en-US" dirty="0"/>
              <a:t>				 Try top 1000 variable genes, 1500 </a:t>
            </a:r>
            <a:r>
              <a:rPr lang="en-US" dirty="0" err="1"/>
              <a:t>CpGs</a:t>
            </a:r>
            <a:r>
              <a:rPr lang="en-US" dirty="0"/>
              <a:t>, 470 (all) miRNAs</a:t>
            </a: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98" y="221766"/>
            <a:ext cx="8788400" cy="763021"/>
          </a:xfrm>
        </p:spPr>
        <p:txBody>
          <a:bodyPr/>
          <a:lstStyle/>
          <a:p>
            <a:r>
              <a:rPr lang="en-US" sz="3600" dirty="0">
                <a:solidFill>
                  <a:srgbClr val="990014"/>
                </a:solidFill>
              </a:rPr>
              <a:t>Approaches for Integrating Data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1" y="1604782"/>
            <a:ext cx="6084794" cy="280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85900" y="1492723"/>
            <a:ext cx="569867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  Concatenation-based               Transformation-based                       Model-based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53CC0-0E56-174D-9600-6B22CEC5044F}"/>
              </a:ext>
            </a:extLst>
          </p:cNvPr>
          <p:cNvSpPr/>
          <p:nvPr/>
        </p:nvSpPr>
        <p:spPr>
          <a:xfrm>
            <a:off x="825999" y="4613184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3930" y="4621651"/>
            <a:ext cx="41362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28B8CE"/>
                </a:solidFill>
              </a:rPr>
              <a:t>Blue</a:t>
            </a:r>
            <a:r>
              <a:rPr lang="en-US" sz="1350" dirty="0"/>
              <a:t>, 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orange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7030A0"/>
                </a:solidFill>
              </a:rPr>
              <a:t>purple</a:t>
            </a:r>
            <a:r>
              <a:rPr lang="en-US" sz="1350" dirty="0"/>
              <a:t> boxes denote different data types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745AB-41F9-C34E-B8C2-23911DBBA620}"/>
              </a:ext>
            </a:extLst>
          </p:cNvPr>
          <p:cNvSpPr txBox="1"/>
          <p:nvPr/>
        </p:nvSpPr>
        <p:spPr>
          <a:xfrm>
            <a:off x="6096864" y="806369"/>
            <a:ext cx="2696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Ritchie et al. (2015) Nat Rev Genet</a:t>
            </a:r>
          </a:p>
        </p:txBody>
      </p:sp>
    </p:spTree>
    <p:extLst>
      <p:ext uri="{BB962C8B-B14F-4D97-AF65-F5344CB8AC3E}">
        <p14:creationId xmlns:p14="http://schemas.microsoft.com/office/powerpoint/2010/main" val="15994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9"/>
    </mc:Choice>
    <mc:Fallback xmlns="">
      <p:transition spd="slow" advTm="6614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E1572CD8-C679-EF98-5785-3DC8B4EC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92"/>
            <a:ext cx="4850577" cy="16498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72B541-B2F4-1609-C786-092E715966F0}"/>
              </a:ext>
            </a:extLst>
          </p:cNvPr>
          <p:cNvGrpSpPr/>
          <p:nvPr/>
        </p:nvGrpSpPr>
        <p:grpSpPr>
          <a:xfrm>
            <a:off x="4255230" y="-16768"/>
            <a:ext cx="4888770" cy="2243133"/>
            <a:chOff x="4255230" y="-16768"/>
            <a:chExt cx="4888770" cy="2243133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8A8E0ED-E83A-F90A-B670-2CAA2504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5230" y="918405"/>
              <a:ext cx="4888770" cy="1307960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53036D1A-7F01-F862-A23C-FB279FE0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4320" y="-16768"/>
              <a:ext cx="2841487" cy="935173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C6BCF5E-6B8F-C6C9-6827-BB32752E243E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4806F9-186D-7E80-DB32-FCF51685EAA5}"/>
              </a:ext>
            </a:extLst>
          </p:cNvPr>
          <p:cNvGrpSpPr/>
          <p:nvPr/>
        </p:nvGrpSpPr>
        <p:grpSpPr>
          <a:xfrm>
            <a:off x="1182758" y="2480990"/>
            <a:ext cx="5733222" cy="2679444"/>
            <a:chOff x="1262270" y="2480990"/>
            <a:chExt cx="5733222" cy="2679444"/>
          </a:xfrm>
        </p:grpSpPr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0616C71-7E66-CB06-627C-111C50F0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2270" y="2480990"/>
              <a:ext cx="5733222" cy="26794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8A59D9-4385-36CD-D52B-B0906776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3492" y="3189449"/>
              <a:ext cx="3302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0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82FF7E6-C4BD-1229-01AC-AB72C4F3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708"/>
            <a:ext cx="9144000" cy="479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2816B-4A29-D0B3-861F-1E8C30D19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5902-6D2F-534D-9D1D-4E9FE878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C598-06B3-3DC9-3E8B-AA858632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2559"/>
            <a:ext cx="8229600" cy="346901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Transformation-based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1. </a:t>
            </a:r>
            <a:r>
              <a:rPr lang="en-US" sz="2400" dirty="0"/>
              <a:t>Consensus PCA    						CPCA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2. </a:t>
            </a:r>
            <a:r>
              <a:rPr lang="en-US" sz="2400" dirty="0"/>
              <a:t>Regularized generalized CCA 			RGCCA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3. </a:t>
            </a:r>
            <a:r>
              <a:rPr lang="en-US" sz="2400" dirty="0"/>
              <a:t>Multiple co-Inertia analysis				MCIA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vs.  </a:t>
            </a:r>
            <a:r>
              <a:rPr lang="en-US" sz="2400" dirty="0">
                <a:solidFill>
                  <a:srgbClr val="00B050"/>
                </a:solidFill>
              </a:rPr>
              <a:t>Early Integration</a:t>
            </a:r>
            <a:r>
              <a:rPr lang="en-US" sz="2400" dirty="0"/>
              <a:t>:  PCA on concatenated data</a:t>
            </a:r>
          </a:p>
        </p:txBody>
      </p:sp>
    </p:spTree>
    <p:extLst>
      <p:ext uri="{BB962C8B-B14F-4D97-AF65-F5344CB8AC3E}">
        <p14:creationId xmlns:p14="http://schemas.microsoft.com/office/powerpoint/2010/main" val="201475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4991-B5BE-B71C-4EF8-67A0B4B9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49143"/>
            <a:ext cx="4234070" cy="857250"/>
          </a:xfrm>
        </p:spPr>
        <p:txBody>
          <a:bodyPr/>
          <a:lstStyle/>
          <a:p>
            <a:r>
              <a:rPr lang="en-US" sz="4000" dirty="0"/>
              <a:t>Consensus PCA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7EB82DB-3DBC-1483-A11D-BE1EE740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75" y="906393"/>
            <a:ext cx="7734052" cy="369542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4C091AD-B239-81D1-3F16-A6A91FDAD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558" y="49143"/>
            <a:ext cx="2415442" cy="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7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DC228B-9547-9744-BE99-943F7A977D5F}"/>
                  </a:ext>
                </a:extLst>
              </p:cNvPr>
              <p:cNvSpPr txBox="1"/>
              <p:nvPr/>
            </p:nvSpPr>
            <p:spPr>
              <a:xfrm>
                <a:off x="2315817" y="208721"/>
                <a:ext cx="3181653" cy="778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𝐶𝑜𝑣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DC228B-9547-9744-BE99-943F7A977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817" y="208721"/>
                <a:ext cx="3181653" cy="778868"/>
              </a:xfrm>
              <a:prstGeom prst="rect">
                <a:avLst/>
              </a:prstGeom>
              <a:blipFill>
                <a:blip r:embed="rId3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6BB8BD8-FFB5-091E-4F51-588386207956}"/>
              </a:ext>
            </a:extLst>
          </p:cNvPr>
          <p:cNvSpPr txBox="1"/>
          <p:nvPr/>
        </p:nvSpPr>
        <p:spPr>
          <a:xfrm>
            <a:off x="1173729" y="49732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CPCA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104D5-5F1C-F5CA-6EEF-2F368312B388}"/>
              </a:ext>
            </a:extLst>
          </p:cNvPr>
          <p:cNvSpPr txBox="1"/>
          <p:nvPr/>
        </p:nvSpPr>
        <p:spPr>
          <a:xfrm>
            <a:off x="3664853" y="1096139"/>
            <a:ext cx="63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1DB0C-DF2D-F605-3B9B-6389F6B45874}"/>
              </a:ext>
            </a:extLst>
          </p:cNvPr>
          <p:cNvSpPr txBox="1"/>
          <p:nvPr/>
        </p:nvSpPr>
        <p:spPr>
          <a:xfrm>
            <a:off x="5080586" y="1096139"/>
            <a:ext cx="564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JLV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53F75F-F0C3-FF05-0778-C8B6DF98B23A}"/>
              </a:ext>
            </a:extLst>
          </p:cNvPr>
          <p:cNvCxnSpPr>
            <a:cxnSpLocks/>
          </p:cNvCxnSpPr>
          <p:nvPr/>
        </p:nvCxnSpPr>
        <p:spPr>
          <a:xfrm flipV="1">
            <a:off x="4297061" y="759434"/>
            <a:ext cx="88414" cy="347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AACDFB-C525-F6CB-5B41-469CDB35122A}"/>
              </a:ext>
            </a:extLst>
          </p:cNvPr>
          <p:cNvCxnSpPr>
            <a:cxnSpLocks/>
          </p:cNvCxnSpPr>
          <p:nvPr/>
        </p:nvCxnSpPr>
        <p:spPr>
          <a:xfrm flipH="1" flipV="1">
            <a:off x="4980721" y="787694"/>
            <a:ext cx="147870" cy="297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AB9BA6-0697-B989-F4F5-3F9C4B68C3E9}"/>
              </a:ext>
            </a:extLst>
          </p:cNvPr>
          <p:cNvGrpSpPr/>
          <p:nvPr/>
        </p:nvGrpSpPr>
        <p:grpSpPr>
          <a:xfrm>
            <a:off x="1184678" y="1897874"/>
            <a:ext cx="4312793" cy="1004506"/>
            <a:chOff x="1184678" y="1897874"/>
            <a:chExt cx="4312793" cy="1004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44CC923-76AF-341D-5D0E-A0CBE763414D}"/>
                    </a:ext>
                  </a:extLst>
                </p:cNvPr>
                <p:cNvSpPr txBox="1"/>
                <p:nvPr/>
              </p:nvSpPr>
              <p:spPr>
                <a:xfrm>
                  <a:off x="2466064" y="1897874"/>
                  <a:ext cx="3031407" cy="10045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eqAr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𝐶𝑜𝑣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44CC923-76AF-341D-5D0E-A0CBE7634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64" y="1897874"/>
                  <a:ext cx="3031407" cy="1004506"/>
                </a:xfrm>
                <a:prstGeom prst="rect">
                  <a:avLst/>
                </a:prstGeom>
                <a:blipFill>
                  <a:blip r:embed="rId4"/>
                  <a:stretch>
                    <a:fillRect l="-2929" t="-86250" b="-1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8CE723-A81B-F7FE-5CC1-CC48FE228586}"/>
                </a:ext>
              </a:extLst>
            </p:cNvPr>
            <p:cNvSpPr txBox="1"/>
            <p:nvPr/>
          </p:nvSpPr>
          <p:spPr>
            <a:xfrm>
              <a:off x="1184678" y="2084014"/>
              <a:ext cx="1047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RGCCA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46939C-2FDA-34D9-20DD-56A95931E3CC}"/>
              </a:ext>
            </a:extLst>
          </p:cNvPr>
          <p:cNvGrpSpPr/>
          <p:nvPr/>
        </p:nvGrpSpPr>
        <p:grpSpPr>
          <a:xfrm>
            <a:off x="1173729" y="3423231"/>
            <a:ext cx="7185831" cy="1117274"/>
            <a:chOff x="1173729" y="3423231"/>
            <a:chExt cx="7185831" cy="1117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2BDAF3-E2DD-47D9-696E-946FB6345222}"/>
                    </a:ext>
                  </a:extLst>
                </p:cNvPr>
                <p:cNvSpPr txBox="1"/>
                <p:nvPr/>
              </p:nvSpPr>
              <p:spPr>
                <a:xfrm>
                  <a:off x="2531426" y="3423231"/>
                  <a:ext cx="2750433" cy="7788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𝐶𝑜𝑣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2BDAF3-E2DD-47D9-696E-946FB6345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426" y="3423231"/>
                  <a:ext cx="2750433" cy="778868"/>
                </a:xfrm>
                <a:prstGeom prst="rect">
                  <a:avLst/>
                </a:prstGeom>
                <a:blipFill>
                  <a:blip r:embed="rId5"/>
                  <a:stretch>
                    <a:fillRect l="-5991" t="-111290" b="-1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068B202-2628-A353-D255-1E3D3DB0B49A}"/>
                </a:ext>
              </a:extLst>
            </p:cNvPr>
            <p:cNvGrpSpPr/>
            <p:nvPr/>
          </p:nvGrpSpPr>
          <p:grpSpPr>
            <a:xfrm>
              <a:off x="5645484" y="3617175"/>
              <a:ext cx="2714076" cy="923330"/>
              <a:chOff x="6003235" y="3438940"/>
              <a:chExt cx="2714076" cy="92333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92A7C5-AD07-0A5D-BC85-94105FB03364}"/>
                  </a:ext>
                </a:extLst>
              </p:cNvPr>
              <p:cNvSpPr txBox="1"/>
              <p:nvPr/>
            </p:nvSpPr>
            <p:spPr>
              <a:xfrm>
                <a:off x="6003235" y="3438940"/>
                <a:ext cx="27140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Starts with         from PC of </a:t>
                </a:r>
              </a:p>
              <a:p>
                <a:r>
                  <a:rPr lang="en-US" dirty="0"/>
                  <a:t>individual </a:t>
                </a:r>
                <a:r>
                  <a:rPr lang="en-US" dirty="0" err="1"/>
                  <a:t>omic</a:t>
                </a:r>
                <a:r>
                  <a:rPr lang="en-US" dirty="0"/>
                  <a:t> analysis</a:t>
                </a:r>
              </a:p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0BD7DE3-9F49-92E9-9040-168ECF53E247}"/>
                      </a:ext>
                    </a:extLst>
                  </p:cNvPr>
                  <p:cNvSpPr txBox="1"/>
                  <p:nvPr/>
                </p:nvSpPr>
                <p:spPr>
                  <a:xfrm>
                    <a:off x="7195868" y="3468758"/>
                    <a:ext cx="308931" cy="2819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0BD7DE3-9F49-92E9-9040-168ECF53E2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5868" y="3468758"/>
                    <a:ext cx="308931" cy="2819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000" t="-17391" r="-40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9D4986-23CA-2957-9A27-A8501A87295F}"/>
                </a:ext>
              </a:extLst>
            </p:cNvPr>
            <p:cNvSpPr txBox="1"/>
            <p:nvPr/>
          </p:nvSpPr>
          <p:spPr>
            <a:xfrm>
              <a:off x="1173729" y="3608941"/>
              <a:ext cx="865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MCIA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BAC1AB6-5F7B-9CC5-3C2F-0E335E10512A}"/>
              </a:ext>
            </a:extLst>
          </p:cNvPr>
          <p:cNvSpPr txBox="1"/>
          <p:nvPr/>
        </p:nvSpPr>
        <p:spPr>
          <a:xfrm>
            <a:off x="6141868" y="1014515"/>
            <a:ext cx="2010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Same goal as JIVE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967C6B-F600-2061-A66A-F2A215F96F0D}"/>
              </a:ext>
            </a:extLst>
          </p:cNvPr>
          <p:cNvSpPr/>
          <p:nvPr/>
        </p:nvSpPr>
        <p:spPr>
          <a:xfrm>
            <a:off x="5971142" y="2017366"/>
            <a:ext cx="2931450" cy="914400"/>
          </a:xfrm>
          <a:prstGeom prst="ellipse">
            <a:avLst/>
          </a:prstGeom>
          <a:solidFill>
            <a:srgbClr val="FFF983"/>
          </a:solidFill>
          <a:ln>
            <a:solidFill>
              <a:srgbClr val="FFF98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Available in R package ‘</a:t>
            </a:r>
            <a:r>
              <a:rPr lang="en-US" dirty="0" err="1">
                <a:solidFill>
                  <a:srgbClr val="002060"/>
                </a:solidFill>
              </a:rPr>
              <a:t>mogsa</a:t>
            </a:r>
            <a:r>
              <a:rPr lang="en-US" dirty="0">
                <a:solidFill>
                  <a:srgbClr val="002060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65889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A8E3-1776-869B-191A-E3FBB553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91" y="-31939"/>
            <a:ext cx="8816009" cy="85725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http://</a:t>
            </a:r>
            <a:r>
              <a:rPr lang="en-US" sz="2400" dirty="0" err="1"/>
              <a:t>acgt.cs.tau.ac.il</a:t>
            </a:r>
            <a:r>
              <a:rPr lang="en-US" sz="2400" dirty="0"/>
              <a:t>/</a:t>
            </a:r>
            <a:r>
              <a:rPr lang="en-US" sz="2400" dirty="0" err="1"/>
              <a:t>multi_omic_benchmark</a:t>
            </a:r>
            <a:r>
              <a:rPr lang="en-US" sz="2400" dirty="0"/>
              <a:t>/</a:t>
            </a:r>
            <a:r>
              <a:rPr lang="en-US" sz="2400" dirty="0" err="1"/>
              <a:t>download.html</a:t>
            </a:r>
            <a:endParaRPr lang="en-US" sz="2400" dirty="0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2FF985E-EBF7-A82C-A872-63E5B1CB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6" y="619610"/>
            <a:ext cx="1046619" cy="1110698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E102E7-965E-EE07-D94C-3176AD7C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47" y="1700491"/>
            <a:ext cx="1046618" cy="1025474"/>
          </a:xfrm>
          <a:prstGeom prst="rect">
            <a:avLst/>
          </a:prstGeom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D0797DF-208F-CDC7-AA40-04AF8B27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45" y="2725965"/>
            <a:ext cx="1046617" cy="1035938"/>
          </a:xfrm>
          <a:prstGeom prst="rect">
            <a:avLst/>
          </a:prstGeom>
        </p:spPr>
      </p:pic>
      <p:pic>
        <p:nvPicPr>
          <p:cNvPr id="12" name="Picture 11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4288520A-8DEB-F166-464F-4A4F49851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529" y="1114358"/>
            <a:ext cx="1166488" cy="1231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6A1D0C-E44E-423C-4C19-3F5ECA75E9BB}"/>
              </a:ext>
            </a:extLst>
          </p:cNvPr>
          <p:cNvSpPr txBox="1"/>
          <p:nvPr/>
        </p:nvSpPr>
        <p:spPr>
          <a:xfrm>
            <a:off x="1878494" y="825311"/>
            <a:ext cx="504907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Analysis:</a:t>
            </a:r>
          </a:p>
          <a:p>
            <a:pPr marL="342900" indent="-342900">
              <a:buAutoNum type="arabicPeriod"/>
            </a:pPr>
            <a:r>
              <a:rPr lang="en-US" sz="2200" dirty="0"/>
              <a:t>Estimate 10 common latent variables</a:t>
            </a:r>
          </a:p>
          <a:p>
            <a:pPr marL="342900" indent="-342900">
              <a:buAutoNum type="arabicPeriod"/>
            </a:pPr>
            <a:r>
              <a:rPr lang="en-US" sz="2200" dirty="0"/>
              <a:t>Apply K-means clustering to LVs</a:t>
            </a:r>
          </a:p>
          <a:p>
            <a:endParaRPr lang="en-US" sz="2200" dirty="0"/>
          </a:p>
          <a:p>
            <a:pPr marL="342900" indent="-342900">
              <a:buAutoNum type="arabicPeriod"/>
            </a:pPr>
            <a:endParaRPr lang="en-US" sz="2200" dirty="0"/>
          </a:p>
          <a:p>
            <a:r>
              <a:rPr lang="en-US" sz="2200" dirty="0"/>
              <a:t>3.   Validate with patient survival time</a:t>
            </a:r>
          </a:p>
          <a:p>
            <a:r>
              <a:rPr lang="en-US" sz="2200" dirty="0"/>
              <a:t>	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2E9AB5-4BBD-FEA4-732D-7D48C16E3B4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A8AF231-5817-ED6E-9E71-D84F73F2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777" y="2940680"/>
            <a:ext cx="3619649" cy="221975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E504DA1-2696-648C-EF48-80003DFDC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941" y="2968968"/>
            <a:ext cx="3423170" cy="21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9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FE5F98C1-B4E0-27F9-A1B8-6FE78ED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465"/>
            <a:ext cx="7256041" cy="419237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B716DCC-CB0D-2C8A-6A5B-F1693A0B0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99" y="477397"/>
            <a:ext cx="1839399" cy="2050285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4BCCBE92-26EB-1B06-EB02-0F3B431F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040" y="2617654"/>
            <a:ext cx="1805650" cy="20502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D6F05C-A43F-1F7B-0B00-AF599F02EBDA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CDA557-4D83-0B18-24EA-47758262F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4746639"/>
            <a:ext cx="3302000" cy="381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8A9FFD1-80FC-E00A-F766-8DECC2F57564}"/>
              </a:ext>
            </a:extLst>
          </p:cNvPr>
          <p:cNvGrpSpPr/>
          <p:nvPr/>
        </p:nvGrpSpPr>
        <p:grpSpPr>
          <a:xfrm>
            <a:off x="1143" y="121879"/>
            <a:ext cx="691151" cy="1056480"/>
            <a:chOff x="0" y="81656"/>
            <a:chExt cx="691151" cy="10564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6CDBA5-34EB-2F48-ADC3-C4B6261BEF59}"/>
                </a:ext>
              </a:extLst>
            </p:cNvPr>
            <p:cNvSpPr txBox="1"/>
            <p:nvPr/>
          </p:nvSpPr>
          <p:spPr>
            <a:xfrm>
              <a:off x="0" y="81656"/>
              <a:ext cx="691151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RGCCA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34389F-658E-0D53-4C06-574DF483CD6E}"/>
                </a:ext>
              </a:extLst>
            </p:cNvPr>
            <p:cNvCxnSpPr>
              <a:stCxn id="18" idx="2"/>
            </p:cNvCxnSpPr>
            <p:nvPr/>
          </p:nvCxnSpPr>
          <p:spPr>
            <a:xfrm flipH="1">
              <a:off x="155643" y="389433"/>
              <a:ext cx="189933" cy="7487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0CB5C3-EE3B-3FDC-0B9F-DFC473514F02}"/>
              </a:ext>
            </a:extLst>
          </p:cNvPr>
          <p:cNvGrpSpPr/>
          <p:nvPr/>
        </p:nvGrpSpPr>
        <p:grpSpPr>
          <a:xfrm>
            <a:off x="425708" y="160862"/>
            <a:ext cx="877003" cy="1109306"/>
            <a:chOff x="406252" y="160862"/>
            <a:chExt cx="877003" cy="110930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267519-52D1-BE6D-71AA-FF6A79D8C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252" y="477397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DF5037-2F99-1B70-A6C4-9FB9EE2F0947}"/>
                </a:ext>
              </a:extLst>
            </p:cNvPr>
            <p:cNvSpPr txBox="1"/>
            <p:nvPr/>
          </p:nvSpPr>
          <p:spPr>
            <a:xfrm>
              <a:off x="699441" y="160862"/>
              <a:ext cx="583814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MCIA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26EE16-D1C1-076E-ED4E-B41E49751D22}"/>
              </a:ext>
            </a:extLst>
          </p:cNvPr>
          <p:cNvGrpSpPr/>
          <p:nvPr/>
        </p:nvGrpSpPr>
        <p:grpSpPr>
          <a:xfrm>
            <a:off x="1140805" y="121879"/>
            <a:ext cx="762915" cy="1056480"/>
            <a:chOff x="1140805" y="121879"/>
            <a:chExt cx="762915" cy="10564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C1A3B4-63BD-E88B-41B3-68C847822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805" y="385588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AADC0C-9499-4CBC-21CA-AEF896E8F50B}"/>
                </a:ext>
              </a:extLst>
            </p:cNvPr>
            <p:cNvSpPr txBox="1"/>
            <p:nvPr/>
          </p:nvSpPr>
          <p:spPr>
            <a:xfrm>
              <a:off x="1425704" y="121879"/>
              <a:ext cx="478016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JIVE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8ABBCE-168C-9199-7D5F-4CBC89E0D6D1}"/>
              </a:ext>
            </a:extLst>
          </p:cNvPr>
          <p:cNvGrpSpPr/>
          <p:nvPr/>
        </p:nvGrpSpPr>
        <p:grpSpPr>
          <a:xfrm>
            <a:off x="1724619" y="121879"/>
            <a:ext cx="1052097" cy="1056480"/>
            <a:chOff x="1724619" y="121879"/>
            <a:chExt cx="1052097" cy="105648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2B3F74-6F21-42F6-E7D0-7C1141E08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4619" y="385588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5862E-80F1-20B3-0357-2A98A90D58F2}"/>
                </a:ext>
              </a:extLst>
            </p:cNvPr>
            <p:cNvSpPr txBox="1"/>
            <p:nvPr/>
          </p:nvSpPr>
          <p:spPr>
            <a:xfrm>
              <a:off x="2009518" y="121879"/>
              <a:ext cx="767198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PCA </a:t>
              </a:r>
              <a:r>
                <a:rPr lang="en-US" sz="1400" dirty="0" err="1"/>
                <a:t>gex</a:t>
              </a:r>
              <a:endParaRPr lang="en-US" sz="1400" dirty="0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CA93C4C1-AB21-FF1D-44BA-D5610A696893}"/>
              </a:ext>
            </a:extLst>
          </p:cNvPr>
          <p:cNvSpPr/>
          <p:nvPr/>
        </p:nvSpPr>
        <p:spPr>
          <a:xfrm>
            <a:off x="-141577" y="2431915"/>
            <a:ext cx="2151096" cy="2728519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49212</TotalTime>
  <Words>557</Words>
  <Application>Microsoft Macintosh PowerPoint</Application>
  <PresentationFormat>On-screen Show (16:9)</PresentationFormat>
  <Paragraphs>94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1_Office Theme</vt:lpstr>
      <vt:lpstr>PowerPoint Presentation</vt:lpstr>
      <vt:lpstr>Approaches for Integrating Data</vt:lpstr>
      <vt:lpstr>PowerPoint Presentation</vt:lpstr>
      <vt:lpstr>PowerPoint Presentation</vt:lpstr>
      <vt:lpstr>jDR</vt:lpstr>
      <vt:lpstr>Consensus PCA</vt:lpstr>
      <vt:lpstr>PowerPoint Presentation</vt:lpstr>
      <vt:lpstr>http://acgt.cs.tau.ac.il/multi_omic_benchmark/download.html</vt:lpstr>
      <vt:lpstr>PowerPoint Presentation</vt:lpstr>
      <vt:lpstr>Summary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Kimberly Siegmund</cp:lastModifiedBy>
  <cp:revision>1505</cp:revision>
  <dcterms:created xsi:type="dcterms:W3CDTF">2017-08-10T22:08:10Z</dcterms:created>
  <dcterms:modified xsi:type="dcterms:W3CDTF">2023-01-16T07:31:02Z</dcterms:modified>
</cp:coreProperties>
</file>